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6"/>
  </p:notesMasterIdLst>
  <p:handoutMasterIdLst>
    <p:handoutMasterId r:id="rId37"/>
  </p:handoutMasterIdLst>
  <p:sldIdLst>
    <p:sldId id="256" r:id="rId3"/>
    <p:sldId id="583" r:id="rId4"/>
    <p:sldId id="584" r:id="rId5"/>
    <p:sldId id="585" r:id="rId6"/>
    <p:sldId id="586" r:id="rId7"/>
    <p:sldId id="587" r:id="rId8"/>
    <p:sldId id="588" r:id="rId9"/>
    <p:sldId id="589" r:id="rId10"/>
    <p:sldId id="590" r:id="rId11"/>
    <p:sldId id="591" r:id="rId12"/>
    <p:sldId id="592" r:id="rId13"/>
    <p:sldId id="593" r:id="rId14"/>
    <p:sldId id="595" r:id="rId15"/>
    <p:sldId id="596" r:id="rId16"/>
    <p:sldId id="597" r:id="rId17"/>
    <p:sldId id="598" r:id="rId18"/>
    <p:sldId id="599" r:id="rId19"/>
    <p:sldId id="600" r:id="rId20"/>
    <p:sldId id="601" r:id="rId21"/>
    <p:sldId id="603" r:id="rId22"/>
    <p:sldId id="609" r:id="rId23"/>
    <p:sldId id="602" r:id="rId24"/>
    <p:sldId id="604" r:id="rId25"/>
    <p:sldId id="605" r:id="rId26"/>
    <p:sldId id="610" r:id="rId27"/>
    <p:sldId id="607" r:id="rId28"/>
    <p:sldId id="606" r:id="rId29"/>
    <p:sldId id="612" r:id="rId30"/>
    <p:sldId id="608" r:id="rId31"/>
    <p:sldId id="613" r:id="rId32"/>
    <p:sldId id="611" r:id="rId33"/>
    <p:sldId id="614" r:id="rId34"/>
    <p:sldId id="615" r:id="rId35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9826DF-A671-422C-9377-691337246D86}" v="251" dt="2023-11-08T01:50:09.601"/>
    <p1510:client id="{D507F67F-F41F-4C89-8534-FD6B820F93E9}" v="1788" dt="2023-11-08T13:10:47.4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82567" autoAdjust="0"/>
  </p:normalViewPr>
  <p:slideViewPr>
    <p:cSldViewPr snapToGrid="0">
      <p:cViewPr varScale="1">
        <p:scale>
          <a:sx n="68" d="100"/>
          <a:sy n="68" d="100"/>
        </p:scale>
        <p:origin x="1522" y="58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8/11/2023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‹nº›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9694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63867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59969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10848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27714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9350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35928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20949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06000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7773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33669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64640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3915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9256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06380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36216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63874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79750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65176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94542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1904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92001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19747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7709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32197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6130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902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93040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3824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0377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0431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3726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20283"/>
            <a:ext cx="5181600" cy="98001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04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09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14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24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28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337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60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03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542" y="2937934"/>
            <a:ext cx="5181600" cy="908050"/>
          </a:xfrm>
        </p:spPr>
        <p:txBody>
          <a:bodyPr anchor="t"/>
          <a:lstStyle>
            <a:lvl1pPr algn="l">
              <a:defRPr sz="2667" b="1" cap="all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542" y="1937809"/>
            <a:ext cx="5181600" cy="1000125"/>
          </a:xfrm>
        </p:spPr>
        <p:txBody>
          <a:bodyPr anchor="b"/>
          <a:lstStyle>
            <a:lvl1pPr marL="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637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3965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449917"/>
            <a:ext cx="2693459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6684" y="1023409"/>
            <a:ext cx="2694517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6684" y="1449917"/>
            <a:ext cx="2694517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629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554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9295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82033"/>
            <a:ext cx="2005542" cy="774700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3367" y="182034"/>
            <a:ext cx="3407833" cy="3902075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956734"/>
            <a:ext cx="2005542" cy="31273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445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859" y="3200400"/>
            <a:ext cx="3657600" cy="377825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94859" y="408517"/>
            <a:ext cx="3657600" cy="2743200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859" y="3578225"/>
            <a:ext cx="3657600" cy="5365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7076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9017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19600" y="183092"/>
            <a:ext cx="1371600" cy="390101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83092"/>
            <a:ext cx="4013200" cy="390101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58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08/11/2023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10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609630" rtl="0" eaLnBrk="1" latinLnBrk="0" hangingPunct="1"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609630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95325" indent="-190510" algn="l" defTabSz="609630" rtl="0" eaLnBrk="1" latinLnBrk="0" hangingPunct="1">
        <a:spcBef>
          <a:spcPct val="20000"/>
        </a:spcBef>
        <a:buFont typeface="Arial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spcBef>
          <a:spcPct val="20000"/>
        </a:spcBef>
        <a:buFont typeface="Arial" pitchFamily="34" charset="0"/>
        <a:buChar char="–"/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spcBef>
          <a:spcPct val="20000"/>
        </a:spcBef>
        <a:buFont typeface="Arial" pitchFamily="34" charset="0"/>
        <a:buChar char="»"/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hyperlink" Target="https://arxiv.org/pdf/1804.03209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hyperlink" Target="https://commonvoice.mozilla.org/en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gif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gif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towardsdatascience.com/getting-to-know-the-mel-spectrogram-31bca3e2d9d0" TargetMode="Externa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3783" y="819807"/>
            <a:ext cx="9772072" cy="2690156"/>
          </a:xfrm>
        </p:spPr>
        <p:txBody>
          <a:bodyPr>
            <a:normAutofit/>
          </a:bodyPr>
          <a:lstStyle/>
          <a:p>
            <a:r>
              <a:rPr lang="pt-BR" sz="5400" dirty="0"/>
              <a:t>TP557 - Tópicos avançados em IoT e Machine Learning:</a:t>
            </a:r>
            <a:br>
              <a:rPr lang="pt-BR" dirty="0"/>
            </a:br>
            <a:r>
              <a:rPr lang="pt-BR" b="1" i="1" dirty="0"/>
              <a:t>Identificação de palavras chave</a:t>
            </a:r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6785107" y="3429000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IoT Group">
            <a:extLst>
              <a:ext uri="{FF2B5EF4-FFF2-40B4-BE49-F238E27FC236}">
                <a16:creationId xmlns:a16="http://schemas.microsoft.com/office/drawing/2014/main" id="{AC034F57-E830-B6E7-6790-12FDBBDB29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3551" b="22561"/>
          <a:stretch/>
        </p:blipFill>
        <p:spPr bwMode="auto">
          <a:xfrm>
            <a:off x="2899985" y="3509963"/>
            <a:ext cx="2509138" cy="200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D82026D-D2EA-05D7-61F2-DEE04704DB7E}"/>
              </a:ext>
            </a:extLst>
          </p:cNvPr>
          <p:cNvSpPr txBox="1"/>
          <p:nvPr/>
        </p:nvSpPr>
        <p:spPr>
          <a:xfrm>
            <a:off x="8068201" y="5933002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Samuel Baraldi Mafra</a:t>
            </a:r>
          </a:p>
          <a:p>
            <a:r>
              <a:rPr lang="pt-BR" dirty="0"/>
              <a:t>samuelbmafra@inatel.br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1FA8D34-24C9-78EC-8544-4D0E039A56D6}"/>
              </a:ext>
            </a:extLst>
          </p:cNvPr>
          <p:cNvSpPr txBox="1"/>
          <p:nvPr/>
        </p:nvSpPr>
        <p:spPr>
          <a:xfrm>
            <a:off x="3447245" y="5937161"/>
            <a:ext cx="34730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Crédito: Marcelo Rovai-</a:t>
            </a:r>
            <a:r>
              <a:rPr lang="en-US" dirty="0" err="1"/>
              <a:t>Unifei</a:t>
            </a:r>
            <a:endParaRPr lang="en-US" dirty="0" err="1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2100" dirty="0">
                <a:ea typeface="+mn-lt"/>
                <a:cs typeface="+mn-lt"/>
              </a:rPr>
              <a:t>Como construímos um bom conjunto de dados?</a:t>
            </a:r>
            <a:endParaRPr lang="pt-BR" dirty="0">
              <a:ea typeface="Calibri"/>
              <a:cs typeface="Calibri"/>
            </a:endParaRPr>
          </a:p>
          <a:p>
            <a:pPr marL="228600" indent="-228600"/>
            <a:r>
              <a:rPr lang="pt-BR" sz="2100" dirty="0">
                <a:ea typeface="+mn-lt"/>
                <a:cs typeface="+mn-lt"/>
              </a:rPr>
              <a:t>Quem são os usuários?</a:t>
            </a:r>
            <a:endParaRPr lang="pt-BR" dirty="0"/>
          </a:p>
          <a:p>
            <a:pPr marL="228600" indent="-228600"/>
            <a:r>
              <a:rPr lang="pt-BR" sz="2100" dirty="0">
                <a:ea typeface="+mn-lt"/>
                <a:cs typeface="+mn-lt"/>
              </a:rPr>
              <a:t>O que eles precisam?</a:t>
            </a:r>
            <a:endParaRPr lang="pt-BR" dirty="0"/>
          </a:p>
          <a:p>
            <a:pPr marL="228600" indent="-228600"/>
            <a:r>
              <a:rPr lang="pt-BR" sz="2100" dirty="0">
                <a:ea typeface="+mn-lt"/>
                <a:cs typeface="+mn-lt"/>
              </a:rPr>
              <a:t>Que tarefa eles estão tentando resolver?</a:t>
            </a:r>
            <a:endParaRPr lang="pt-BR" dirty="0"/>
          </a:p>
          <a:p>
            <a:pPr marL="228600" indent="-228600"/>
            <a:r>
              <a:rPr lang="pt-BR" sz="2100" dirty="0">
                <a:ea typeface="+mn-lt"/>
                <a:cs typeface="+mn-lt"/>
              </a:rPr>
              <a:t>Como eles interagem com o sistema?</a:t>
            </a:r>
            <a:endParaRPr lang="pt-BR" dirty="0"/>
          </a:p>
          <a:p>
            <a:pPr marL="228600" indent="-228600"/>
            <a:r>
              <a:rPr lang="pt-BR" sz="2100" dirty="0">
                <a:ea typeface="+mn-lt"/>
                <a:cs typeface="+mn-lt"/>
              </a:rPr>
              <a:t>Como o mundo real torna isso difícil?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56303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pt-BR" sz="2100" dirty="0">
                <a:ea typeface="+mn-lt"/>
                <a:cs typeface="+mn-lt"/>
                <a:hlinkClick r:id="rId4"/>
              </a:rPr>
              <a:t>https://arxiv.org/pdf/1804.03209.pdf</a:t>
            </a:r>
            <a:endParaRPr lang="pt-BR" sz="210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cs typeface="Calibri"/>
            </a:endParaRPr>
          </a:p>
        </p:txBody>
      </p:sp>
      <p:pic>
        <p:nvPicPr>
          <p:cNvPr id="4" name="Imagem 3" descr="Texto&#10;&#10;Descrição gerada automaticamente">
            <a:extLst>
              <a:ext uri="{FF2B5EF4-FFF2-40B4-BE49-F238E27FC236}">
                <a16:creationId xmlns:a16="http://schemas.microsoft.com/office/drawing/2014/main" id="{AF3A8AA1-0043-4100-B85D-DF62057A5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9611" y="1589164"/>
            <a:ext cx="6274157" cy="183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397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Primeira versão 10 palavras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Yes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No</a:t>
            </a:r>
          </a:p>
          <a:p>
            <a:pPr marL="342900" indent="-342900"/>
            <a:r>
              <a:rPr lang="pt-BR" sz="2100" err="1">
                <a:ea typeface="+mn-lt"/>
                <a:cs typeface="+mn-lt"/>
              </a:rPr>
              <a:t>Left</a:t>
            </a:r>
            <a:endParaRPr lang="pt-BR" sz="2100" dirty="0" err="1">
              <a:ea typeface="+mn-lt"/>
              <a:cs typeface="+mn-lt"/>
            </a:endParaRPr>
          </a:p>
          <a:p>
            <a:pPr marL="342900" indent="-342900"/>
            <a:r>
              <a:rPr lang="pt-BR" sz="2100" dirty="0" err="1">
                <a:ea typeface="+mn-lt"/>
                <a:cs typeface="+mn-lt"/>
              </a:rPr>
              <a:t>Right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Go 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Stop</a:t>
            </a:r>
          </a:p>
          <a:p>
            <a:pPr marL="342900" indent="-342900"/>
            <a:r>
              <a:rPr lang="pt-BR" sz="2100" dirty="0" err="1">
                <a:ea typeface="+mn-lt"/>
                <a:cs typeface="+mn-lt"/>
              </a:rPr>
              <a:t>One</a:t>
            </a:r>
          </a:p>
          <a:p>
            <a:pPr marL="342900" indent="-342900"/>
            <a:r>
              <a:rPr lang="pt-BR" sz="2100" err="1">
                <a:ea typeface="+mn-lt"/>
                <a:cs typeface="+mn-lt"/>
              </a:rPr>
              <a:t>Two</a:t>
            </a:r>
            <a:endParaRPr lang="pt-BR" sz="2100" dirty="0" err="1">
              <a:ea typeface="+mn-lt"/>
              <a:cs typeface="+mn-lt"/>
            </a:endParaRP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Four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Six</a:t>
            </a: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24136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/>
            <a:r>
              <a:rPr lang="pt-BR" sz="2100" dirty="0">
                <a:ea typeface="+mn-lt"/>
                <a:cs typeface="+mn-lt"/>
              </a:rPr>
              <a:t>Segunda versão: 35 palavras</a:t>
            </a: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2618 voluntários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Mais de mil gravações de cada palavra.</a:t>
            </a: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pic>
        <p:nvPicPr>
          <p:cNvPr id="4" name="Imagem 3" descr="Tabela&#10;&#10;Descrição gerada automaticamente">
            <a:extLst>
              <a:ext uri="{FF2B5EF4-FFF2-40B4-BE49-F238E27FC236}">
                <a16:creationId xmlns:a16="http://schemas.microsoft.com/office/drawing/2014/main" id="{5321A63C-10CA-E3E9-52AC-61ADA0E955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763" y="738389"/>
            <a:ext cx="2557658" cy="612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826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/>
            <a:r>
              <a:rPr lang="pt-BR" sz="2100" dirty="0">
                <a:ea typeface="+mn-lt"/>
                <a:cs typeface="+mn-lt"/>
              </a:rPr>
              <a:t>Validação do </a:t>
            </a:r>
            <a:r>
              <a:rPr lang="pt-BR" sz="2100" dirty="0" err="1">
                <a:ea typeface="+mn-lt"/>
                <a:cs typeface="+mn-lt"/>
              </a:rPr>
              <a:t>dataset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Verificação de palavras ditas erradas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Retirar gravações baixas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Retirar momentos de mudo.</a:t>
            </a: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23218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Mozilla common voice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  <a:hlinkClick r:id="rId4"/>
              </a:rPr>
              <a:t>https://commonvoice.mozilla.org/en</a:t>
            </a: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pic>
        <p:nvPicPr>
          <p:cNvPr id="4" name="Imagem 3" descr="Uma imagem contendo Gráfico&#10;&#10;Descrição gerada automaticamente">
            <a:extLst>
              <a:ext uri="{FF2B5EF4-FFF2-40B4-BE49-F238E27FC236}">
                <a16:creationId xmlns:a16="http://schemas.microsoft.com/office/drawing/2014/main" id="{6D488898-78EA-3903-A088-6BF9F379A3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331" y="2424456"/>
            <a:ext cx="8313682" cy="327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479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2100" dirty="0">
                <a:ea typeface="+mn-lt"/>
                <a:cs typeface="+mn-lt"/>
              </a:rPr>
              <a:t>Questões a serem levantadas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Quais sons devem ser gravados?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Qualidade do microfone;</a:t>
            </a:r>
          </a:p>
          <a:p>
            <a:pPr marL="342900" indent="-342900"/>
            <a:r>
              <a:rPr lang="pt-BR" sz="2100" dirty="0">
                <a:ea typeface="+mn-lt"/>
                <a:cs typeface="+mn-lt"/>
              </a:rPr>
              <a:t>Ruído ambiente</a:t>
            </a: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82815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pic>
        <p:nvPicPr>
          <p:cNvPr id="4" name="Imagem 3" descr="Sound Wave Record. Audio Amplitude. Nois Gráfico por microvectorone ·  Creative Fabrica">
            <a:extLst>
              <a:ext uri="{FF2B5EF4-FFF2-40B4-BE49-F238E27FC236}">
                <a16:creationId xmlns:a16="http://schemas.microsoft.com/office/drawing/2014/main" id="{0645C1B4-7526-BF36-F1E3-5CD931540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5676" y="2382434"/>
            <a:ext cx="3965026" cy="2644927"/>
          </a:xfrm>
          <a:prstGeom prst="rect">
            <a:avLst/>
          </a:prstGeom>
        </p:spPr>
      </p:pic>
      <p:pic>
        <p:nvPicPr>
          <p:cNvPr id="6" name="Imagem 5" descr="How to convert audio signal into electrical signal - Quora">
            <a:extLst>
              <a:ext uri="{FF2B5EF4-FFF2-40B4-BE49-F238E27FC236}">
                <a16:creationId xmlns:a16="http://schemas.microsoft.com/office/drawing/2014/main" id="{1BE4D219-6150-169B-48B6-6F34E1E7D5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988" y="2256604"/>
            <a:ext cx="4818990" cy="277834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2743200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</a:t>
            </a:r>
            <a:endParaRPr lang="pt-BR" sz="2100" dirty="0" err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93186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pic>
        <p:nvPicPr>
          <p:cNvPr id="4" name="Imagem 3" descr="Sound Wave Record. Audio Amplitude. Nois Gráfico por microvectorone ·  Creative Fabrica">
            <a:extLst>
              <a:ext uri="{FF2B5EF4-FFF2-40B4-BE49-F238E27FC236}">
                <a16:creationId xmlns:a16="http://schemas.microsoft.com/office/drawing/2014/main" id="{0645C1B4-7526-BF36-F1E3-5CD931540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4" y="989813"/>
            <a:ext cx="3965026" cy="2644927"/>
          </a:xfrm>
          <a:prstGeom prst="rect">
            <a:avLst/>
          </a:prstGeom>
        </p:spPr>
      </p:pic>
      <p:pic>
        <p:nvPicPr>
          <p:cNvPr id="6" name="Imagem 5" descr="How to convert audio signal into electrical signal - Quora">
            <a:extLst>
              <a:ext uri="{FF2B5EF4-FFF2-40B4-BE49-F238E27FC236}">
                <a16:creationId xmlns:a16="http://schemas.microsoft.com/office/drawing/2014/main" id="{1BE4D219-6150-169B-48B6-6F34E1E7D5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988" y="2256604"/>
            <a:ext cx="4818990" cy="277834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2743200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</a:t>
            </a:r>
            <a:endParaRPr lang="pt-BR" sz="2100" dirty="0" err="1">
              <a:cs typeface="Calibri"/>
            </a:endParaRPr>
          </a:p>
        </p:txBody>
      </p:sp>
      <p:pic>
        <p:nvPicPr>
          <p:cNvPr id="9" name="Imagem 8" descr="Uma imagem contendo Diagrama&#10;&#10;Descrição gerada automaticamente">
            <a:extLst>
              <a:ext uri="{FF2B5EF4-FFF2-40B4-BE49-F238E27FC236}">
                <a16:creationId xmlns:a16="http://schemas.microsoft.com/office/drawing/2014/main" id="{5B3D6B05-C09F-B8F4-E3E1-A806D16AFA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8814" y="3480623"/>
            <a:ext cx="2743200" cy="281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7611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pic>
        <p:nvPicPr>
          <p:cNvPr id="4" name="Imagem 3" descr="Sound Wave Record. Audio Amplitude. Nois Gráfico por microvectorone ·  Creative Fabrica">
            <a:extLst>
              <a:ext uri="{FF2B5EF4-FFF2-40B4-BE49-F238E27FC236}">
                <a16:creationId xmlns:a16="http://schemas.microsoft.com/office/drawing/2014/main" id="{0645C1B4-7526-BF36-F1E3-5CD931540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4" y="989813"/>
            <a:ext cx="3965026" cy="2644927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5462751" cy="17081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16 mil amostras por segundo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Não dá para jogar direto como entrada de rede neural</a:t>
            </a:r>
          </a:p>
          <a:p>
            <a:endParaRPr lang="pt-BR" sz="2100" dirty="0">
              <a:cs typeface="Calibri"/>
            </a:endParaRPr>
          </a:p>
        </p:txBody>
      </p:sp>
      <p:pic>
        <p:nvPicPr>
          <p:cNvPr id="9" name="Imagem 8" descr="Uma imagem contendo Diagrama&#10;&#10;Descrição gerada automaticamente">
            <a:extLst>
              <a:ext uri="{FF2B5EF4-FFF2-40B4-BE49-F238E27FC236}">
                <a16:creationId xmlns:a16="http://schemas.microsoft.com/office/drawing/2014/main" id="{5B3D6B05-C09F-B8F4-E3E1-A806D16AFA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8814" y="3480623"/>
            <a:ext cx="2743200" cy="281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8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F1574431-CAE3-5841-DA4A-C44F3C66D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714963" cy="25880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8600" indent="-228600"/>
            <a:r>
              <a:rPr lang="pt-BR" sz="2100" dirty="0">
                <a:ea typeface="Calibri"/>
                <a:cs typeface="Calibri"/>
              </a:rPr>
              <a:t>A localização de palavras-chave (KWS) é uma técnica importante para aplicações de fala, que permite aos usuários ativar dispositivos falando uma frase de palavra-chave.</a:t>
            </a:r>
          </a:p>
          <a:p>
            <a:pPr marL="0" indent="0">
              <a:buNone/>
            </a:pPr>
            <a:endParaRPr lang="pt-BR" sz="2100" dirty="0">
              <a:ea typeface="Calibri"/>
              <a:cs typeface="Calibri"/>
            </a:endParaRPr>
          </a:p>
        </p:txBody>
      </p:sp>
      <p:pic>
        <p:nvPicPr>
          <p:cNvPr id="9" name="Imagem 8" descr="Diagrama&#10;&#10;Descrição gerada automaticamente">
            <a:extLst>
              <a:ext uri="{FF2B5EF4-FFF2-40B4-BE49-F238E27FC236}">
                <a16:creationId xmlns:a16="http://schemas.microsoft.com/office/drawing/2014/main" id="{5D4BF007-EB70-20D5-2AAD-D3F7715F3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1780" y="2370119"/>
            <a:ext cx="6166833" cy="315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96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5462751" cy="30008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 ligado/desligado</a:t>
            </a:r>
          </a:p>
          <a:p>
            <a:endParaRPr lang="pt-BR" sz="2100" dirty="0">
              <a:cs typeface="Calibri"/>
            </a:endParaRPr>
          </a:p>
          <a:p>
            <a:endParaRPr lang="pt-BR" sz="2100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pt-BR" sz="2100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Onde a palavra começa?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Como alinhar?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Como retirar partes importantes do sinal</a:t>
            </a:r>
          </a:p>
          <a:p>
            <a:endParaRPr lang="pt-BR" sz="2100" dirty="0">
              <a:cs typeface="Calibri"/>
            </a:endParaRPr>
          </a:p>
          <a:p>
            <a:endParaRPr lang="pt-BR" sz="2100" dirty="0">
              <a:cs typeface="Calibri"/>
            </a:endParaRPr>
          </a:p>
        </p:txBody>
      </p:sp>
      <p:pic>
        <p:nvPicPr>
          <p:cNvPr id="10" name="Imagem 9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45AC4BC2-4543-1503-E5FA-0F37E99C50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5676" y="2834431"/>
            <a:ext cx="4661337" cy="214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68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5462751" cy="23544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 YES/NO</a:t>
            </a:r>
          </a:p>
          <a:p>
            <a:endParaRPr lang="pt-BR" sz="2100" dirty="0">
              <a:cs typeface="Calibri"/>
            </a:endParaRPr>
          </a:p>
          <a:p>
            <a:endParaRPr lang="pt-BR" sz="2100" dirty="0">
              <a:cs typeface="Calibri"/>
            </a:endParaRPr>
          </a:p>
          <a:p>
            <a:endParaRPr lang="pt-BR" sz="2100" dirty="0"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pt-BR" sz="2100" dirty="0">
              <a:cs typeface="Calibri"/>
            </a:endParaRPr>
          </a:p>
          <a:p>
            <a:endParaRPr lang="pt-BR" sz="2100" dirty="0">
              <a:cs typeface="Calibri"/>
            </a:endParaRPr>
          </a:p>
          <a:p>
            <a:endParaRPr lang="pt-BR" sz="2100" dirty="0">
              <a:cs typeface="Calibri"/>
            </a:endParaRPr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38F1EDB7-93C8-1ADB-1ED1-C2B6EB7C3E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0795" y="1695933"/>
            <a:ext cx="7304466" cy="482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4041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5462751" cy="10618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 ligado/desligado</a:t>
            </a:r>
          </a:p>
          <a:p>
            <a:endParaRPr lang="pt-BR" sz="2100" dirty="0">
              <a:cs typeface="Calibri"/>
            </a:endParaRPr>
          </a:p>
          <a:p>
            <a:endParaRPr lang="pt-BR" sz="2100" dirty="0">
              <a:cs typeface="Calibri"/>
            </a:endParaRPr>
          </a:p>
        </p:txBody>
      </p:sp>
      <p:pic>
        <p:nvPicPr>
          <p:cNvPr id="6" name="Imagem 5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52625DBB-3857-6A57-5890-3E81B799CE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469" y="2597947"/>
            <a:ext cx="5580992" cy="2568622"/>
          </a:xfrm>
          <a:prstGeom prst="rect">
            <a:avLst/>
          </a:prstGeom>
        </p:spPr>
      </p:pic>
      <p:pic>
        <p:nvPicPr>
          <p:cNvPr id="10" name="Imagem 9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45AC4BC2-4543-1503-E5FA-0F37E99C50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5676" y="2834431"/>
            <a:ext cx="4661337" cy="214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8718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5462751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16 mil amostras por segundo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Amostragem A/D</a:t>
            </a:r>
          </a:p>
          <a:p>
            <a:endParaRPr lang="pt-BR" sz="2100" dirty="0">
              <a:cs typeface="Calibri"/>
            </a:endParaRPr>
          </a:p>
        </p:txBody>
      </p:sp>
      <p:pic>
        <p:nvPicPr>
          <p:cNvPr id="6" name="Imagem 5" descr="Gráfico, Histograma&#10;&#10;Descrição gerada automaticamente">
            <a:extLst>
              <a:ext uri="{FF2B5EF4-FFF2-40B4-BE49-F238E27FC236}">
                <a16:creationId xmlns:a16="http://schemas.microsoft.com/office/drawing/2014/main" id="{EB2EA2BA-34F1-1696-E286-961D4CF19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469" y="1788037"/>
            <a:ext cx="2743200" cy="378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44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5462751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16 mil amostras por segundo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FFT</a:t>
            </a:r>
          </a:p>
          <a:p>
            <a:endParaRPr lang="pt-BR" sz="2100" dirty="0">
              <a:cs typeface="Calibri"/>
            </a:endParaRPr>
          </a:p>
        </p:txBody>
      </p:sp>
      <p:pic>
        <p:nvPicPr>
          <p:cNvPr id="4" name="Imagem 3" descr="Audio Processing in Python Part I: Sampling, Nyquist, and the Fast Fourier  Transform — Maker Portal">
            <a:extLst>
              <a:ext uri="{FF2B5EF4-FFF2-40B4-BE49-F238E27FC236}">
                <a16:creationId xmlns:a16="http://schemas.microsoft.com/office/drawing/2014/main" id="{81440BA4-2934-B7E5-83EE-8B33869647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3809" y="2690359"/>
            <a:ext cx="5973648" cy="330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567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5462751" cy="23544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 YES/NO</a:t>
            </a:r>
          </a:p>
          <a:p>
            <a:endParaRPr lang="pt-BR" sz="2100" dirty="0">
              <a:cs typeface="Calibri"/>
            </a:endParaRPr>
          </a:p>
          <a:p>
            <a:endParaRPr lang="pt-BR" sz="2100" dirty="0">
              <a:cs typeface="Calibri"/>
            </a:endParaRPr>
          </a:p>
          <a:p>
            <a:endParaRPr lang="pt-BR" sz="2100" dirty="0"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pt-BR" sz="2100" dirty="0">
              <a:cs typeface="Calibri"/>
            </a:endParaRPr>
          </a:p>
          <a:p>
            <a:endParaRPr lang="pt-BR" sz="2100" dirty="0">
              <a:cs typeface="Calibri"/>
            </a:endParaRPr>
          </a:p>
          <a:p>
            <a:endParaRPr lang="pt-BR" sz="2100" dirty="0">
              <a:cs typeface="Calibri"/>
            </a:endParaRPr>
          </a:p>
        </p:txBody>
      </p:sp>
      <p:pic>
        <p:nvPicPr>
          <p:cNvPr id="6" name="Imagem 5" descr="Gráfico, Histograma&#10;&#10;Descrição gerada automaticamente">
            <a:extLst>
              <a:ext uri="{FF2B5EF4-FFF2-40B4-BE49-F238E27FC236}">
                <a16:creationId xmlns:a16="http://schemas.microsoft.com/office/drawing/2014/main" id="{52137290-02FE-2923-05CF-FBF6AB14CA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8879" y="1951780"/>
            <a:ext cx="6413678" cy="44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062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10131342" cy="29546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Espectrograma</a:t>
            </a:r>
          </a:p>
          <a:p>
            <a:endParaRPr lang="pt-BR" sz="2100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pt-BR" sz="2100">
                <a:cs typeface="Calibri"/>
              </a:rPr>
              <a:t>Um espectrograma é uma forma de visualizar a intensidade de um sinal através do tempo e em várias frequências.</a:t>
            </a:r>
            <a:endParaRPr lang="pt-BR" sz="2100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pt-BR"/>
          </a:p>
          <a:p>
            <a:pPr marL="342900" indent="-342900">
              <a:buFont typeface="Arial"/>
              <a:buChar char="•"/>
            </a:pPr>
            <a:r>
              <a:rPr lang="pt-BR" sz="2100">
                <a:cs typeface="Calibri"/>
              </a:rPr>
              <a:t>Os espectrogramas são gráficos de duas dimensões (frequência x tempo), com a terceira dimensão, a amplitude, sendo representada pela variação das cores</a:t>
            </a:r>
            <a:endParaRPr lang="pt-BR"/>
          </a:p>
          <a:p>
            <a:pPr marL="342900" indent="-342900">
              <a:buFont typeface="Arial"/>
              <a:buChar char="•"/>
            </a:pPr>
            <a:endParaRPr lang="pt-BR" sz="21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91799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5462751" cy="17081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16 mil amostras por segundo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FFT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Espectrograma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Janelas</a:t>
            </a:r>
          </a:p>
        </p:txBody>
      </p:sp>
      <p:pic>
        <p:nvPicPr>
          <p:cNvPr id="10" name="Imagem 9" descr="Revista ESPACIOS | Vol. 38 (Nº 17) Año 2017">
            <a:extLst>
              <a:ext uri="{FF2B5EF4-FFF2-40B4-BE49-F238E27FC236}">
                <a16:creationId xmlns:a16="http://schemas.microsoft.com/office/drawing/2014/main" id="{2871AE58-B26C-A3D7-CB2A-19F38C7D5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5245" y="2772675"/>
            <a:ext cx="6059508" cy="394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5034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5462751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</a:t>
            </a:r>
          </a:p>
          <a:p>
            <a:pPr marL="342900" indent="-342900">
              <a:buFont typeface="Arial"/>
              <a:buChar char="•"/>
            </a:pPr>
            <a:endParaRPr lang="pt-BR" sz="2100" dirty="0">
              <a:cs typeface="Calibri"/>
            </a:endParaRPr>
          </a:p>
        </p:txBody>
      </p:sp>
      <p:pic>
        <p:nvPicPr>
          <p:cNvPr id="4" name="Imagem 3" descr="Tela de computador&#10;&#10;Descrição gerada automaticamente">
            <a:extLst>
              <a:ext uri="{FF2B5EF4-FFF2-40B4-BE49-F238E27FC236}">
                <a16:creationId xmlns:a16="http://schemas.microsoft.com/office/drawing/2014/main" id="{EB965E12-0D86-F8FD-9B1C-D5D88A9B8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5950" y="1915577"/>
            <a:ext cx="6445875" cy="431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426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10131342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</a:t>
            </a: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Filtros MEL</a:t>
            </a:r>
          </a:p>
          <a:p>
            <a:pPr marL="342900" indent="-342900">
              <a:buFont typeface="Arial"/>
              <a:buChar char="•"/>
            </a:pPr>
            <a:endParaRPr lang="pt-BR" sz="2100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pt-BR" sz="2100" dirty="0">
                <a:cs typeface="Calibri"/>
              </a:rPr>
              <a:t>A escala Mel relaciona a frequência percebida, ou tom, de um tom puro à sua frequência real medida. Os humanos são muito melhores em discernir pequenas mudanças no tom em frequências baixas do que em frequências altas.</a:t>
            </a:r>
          </a:p>
        </p:txBody>
      </p:sp>
      <p:pic>
        <p:nvPicPr>
          <p:cNvPr id="4" name="Imagem 3" descr="Foto em preto e branco&#10;&#10;Descrição gerada automaticamente">
            <a:extLst>
              <a:ext uri="{FF2B5EF4-FFF2-40B4-BE49-F238E27FC236}">
                <a16:creationId xmlns:a16="http://schemas.microsoft.com/office/drawing/2014/main" id="{4799D43E-44E9-3CEC-97EB-1D878A259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9132" y="3620550"/>
            <a:ext cx="5748269" cy="22678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2F10DF1C-5F73-0279-ADEA-F985BB9E549E}"/>
              </a:ext>
            </a:extLst>
          </p:cNvPr>
          <p:cNvSpPr txBox="1"/>
          <p:nvPr/>
        </p:nvSpPr>
        <p:spPr>
          <a:xfrm>
            <a:off x="2137893" y="5937161"/>
            <a:ext cx="716494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hlinkClick r:id="rId5"/>
              </a:rPr>
              <a:t>https://towardsdatascience.com/getting-to-know-the-mel-spectrogram-31bca3e2d9d0</a:t>
            </a:r>
            <a:endParaRPr lang="pt-BR"/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1801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033B045-4489-0231-EE88-C9350CBDB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038822" cy="46593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8600" indent="-228600"/>
            <a:r>
              <a:rPr lang="pt-BR" sz="2100" dirty="0">
                <a:ea typeface="Calibri"/>
                <a:cs typeface="Calibri"/>
              </a:rPr>
              <a:t>Aplicações: Identificação de vidro quebrado (segurança)</a:t>
            </a:r>
            <a:endParaRPr lang="pt-BR" dirty="0">
              <a:ea typeface="Calibri"/>
              <a:cs typeface="Calibri"/>
            </a:endParaRPr>
          </a:p>
        </p:txBody>
      </p:sp>
      <p:pic>
        <p:nvPicPr>
          <p:cNvPr id="8" name="Imagem 7" descr="Loja de roupas tem vidro quebrado e notebook furtado - Coluna Ponto de  Vista - O site de notícias de São Gabriel e região">
            <a:extLst>
              <a:ext uri="{FF2B5EF4-FFF2-40B4-BE49-F238E27FC236}">
                <a16:creationId xmlns:a16="http://schemas.microsoft.com/office/drawing/2014/main" id="{8A673561-4919-0278-4D5B-6C394E069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1930" y="1604492"/>
            <a:ext cx="3402170" cy="455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132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5462751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Sinal de áudio</a:t>
            </a:r>
          </a:p>
          <a:p>
            <a:pPr marL="342900" indent="-342900">
              <a:buFont typeface="Arial"/>
              <a:buChar char="•"/>
            </a:pPr>
            <a:endParaRPr lang="pt-BR" sz="2100" dirty="0">
              <a:cs typeface="Calibri"/>
            </a:endParaRPr>
          </a:p>
        </p:txBody>
      </p:sp>
      <p:pic>
        <p:nvPicPr>
          <p:cNvPr id="6" name="Imagem 5" descr="Tela de computador&#10;&#10;Descrição gerada automaticamente">
            <a:extLst>
              <a:ext uri="{FF2B5EF4-FFF2-40B4-BE49-F238E27FC236}">
                <a16:creationId xmlns:a16="http://schemas.microsoft.com/office/drawing/2014/main" id="{8B28ED4D-F8D9-231C-F9F6-4FACE8FC27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7922" y="1602569"/>
            <a:ext cx="6435142" cy="433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4351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10131342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Processo de classificação</a:t>
            </a:r>
          </a:p>
          <a:p>
            <a:pPr marL="342900" indent="-342900">
              <a:buFont typeface="Arial"/>
              <a:buChar char="•"/>
            </a:pPr>
            <a:endParaRPr lang="pt-BR" sz="2100" dirty="0">
              <a:cs typeface="Calibri"/>
            </a:endParaRPr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0FE8F640-DC11-07C1-C09B-7C910150CD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6908" y="1971376"/>
            <a:ext cx="7733762" cy="377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9010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10131342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Processo de classificação</a:t>
            </a:r>
          </a:p>
          <a:p>
            <a:pPr marL="342900" indent="-342900">
              <a:buFont typeface="Arial"/>
              <a:buChar char="•"/>
            </a:pPr>
            <a:endParaRPr lang="pt-BR" sz="2100" dirty="0">
              <a:cs typeface="Calibri"/>
            </a:endParaRPr>
          </a:p>
        </p:txBody>
      </p:sp>
      <p:pic>
        <p:nvPicPr>
          <p:cNvPr id="6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264D96E5-BE08-8547-83F9-4654DA97A4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5414" y="2498706"/>
            <a:ext cx="8098664" cy="312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147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022250-EDA2-A1F5-045A-AA201CCD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403556" cy="40888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  <a:p>
            <a:pPr marL="342900" indent="-342900"/>
            <a:endParaRPr lang="pt-BR" sz="2100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2100" dirty="0">
              <a:ea typeface="+mn-lt"/>
              <a:cs typeface="+mn-lt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FE208E-167A-2C88-4BBD-E8BC04B2F99D}"/>
              </a:ext>
            </a:extLst>
          </p:cNvPr>
          <p:cNvSpPr txBox="1"/>
          <p:nvPr/>
        </p:nvSpPr>
        <p:spPr>
          <a:xfrm>
            <a:off x="546538" y="1308538"/>
            <a:ext cx="10131342" cy="30654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100" dirty="0"/>
              <a:t>Trabalho</a:t>
            </a:r>
          </a:p>
          <a:p>
            <a:pPr marL="228600" indent="-228600">
              <a:spcBef>
                <a:spcPct val="20000"/>
              </a:spcBef>
              <a:buFont typeface="Arial"/>
              <a:buChar char="•"/>
            </a:pPr>
            <a:r>
              <a:rPr lang="pt-BR" sz="2100" dirty="0">
                <a:cs typeface="Calibri"/>
              </a:rPr>
              <a:t>Pense em uma aplicação para identificação de palavras chave</a:t>
            </a:r>
          </a:p>
          <a:p>
            <a:pPr marL="228600" indent="-228600">
              <a:spcBef>
                <a:spcPct val="20000"/>
              </a:spcBef>
              <a:buFont typeface="Arial"/>
              <a:buChar char="•"/>
            </a:pPr>
            <a:r>
              <a:rPr lang="pt-BR" sz="2100" dirty="0">
                <a:cs typeface="Calibri"/>
              </a:rPr>
              <a:t>Faça um detalhamento da aplicação</a:t>
            </a:r>
          </a:p>
          <a:p>
            <a:pPr marL="228600" indent="-228600">
              <a:spcBef>
                <a:spcPct val="20000"/>
              </a:spcBef>
              <a:buFont typeface="Arial"/>
              <a:buChar char="•"/>
            </a:pPr>
            <a:r>
              <a:rPr lang="pt-BR" sz="2100" dirty="0">
                <a:cs typeface="Calibri"/>
              </a:rPr>
              <a:t>Quais serão os comandos ou palavras chave?</a:t>
            </a:r>
          </a:p>
          <a:p>
            <a:pPr marL="228600" indent="-228600">
              <a:spcBef>
                <a:spcPct val="20000"/>
              </a:spcBef>
              <a:buFont typeface="Arial"/>
              <a:buChar char="•"/>
            </a:pPr>
            <a:r>
              <a:rPr lang="pt-BR" sz="2100" dirty="0">
                <a:cs typeface="Calibri"/>
              </a:rPr>
              <a:t>Plote os espectrogramas das </a:t>
            </a:r>
            <a:r>
              <a:rPr lang="pt-BR" sz="2100" dirty="0" err="1">
                <a:cs typeface="Calibri"/>
              </a:rPr>
              <a:t>palvras</a:t>
            </a:r>
            <a:r>
              <a:rPr lang="pt-BR" sz="2100" dirty="0">
                <a:cs typeface="Calibri"/>
              </a:rPr>
              <a:t> chave.</a:t>
            </a:r>
          </a:p>
          <a:p>
            <a:pPr marL="228600" indent="-228600">
              <a:spcBef>
                <a:spcPct val="20000"/>
              </a:spcBef>
              <a:buFont typeface="Arial"/>
              <a:buChar char="•"/>
            </a:pPr>
            <a:r>
              <a:rPr lang="pt-BR" sz="2100" dirty="0">
                <a:cs typeface="Calibri"/>
              </a:rPr>
              <a:t>Treine uma rede neural no </a:t>
            </a:r>
            <a:r>
              <a:rPr lang="pt-BR" sz="2100" dirty="0" err="1">
                <a:cs typeface="Calibri"/>
              </a:rPr>
              <a:t>edge</a:t>
            </a:r>
            <a:r>
              <a:rPr lang="pt-BR" sz="2100" dirty="0">
                <a:cs typeface="Calibri"/>
              </a:rPr>
              <a:t> impulse.</a:t>
            </a:r>
          </a:p>
          <a:p>
            <a:pPr marL="228600" indent="-228600">
              <a:spcBef>
                <a:spcPct val="20000"/>
              </a:spcBef>
              <a:buFont typeface="Arial"/>
              <a:buChar char="•"/>
            </a:pPr>
            <a:r>
              <a:rPr lang="pt-BR" sz="2100" dirty="0">
                <a:cs typeface="Calibri"/>
              </a:rPr>
              <a:t>Criar um </a:t>
            </a:r>
            <a:r>
              <a:rPr lang="pt-BR" sz="2100" dirty="0" err="1">
                <a:cs typeface="Calibri"/>
              </a:rPr>
              <a:t>power</a:t>
            </a:r>
            <a:r>
              <a:rPr lang="pt-BR" sz="2100" dirty="0">
                <a:cs typeface="Calibri"/>
              </a:rPr>
              <a:t> point com todos as informações.</a:t>
            </a:r>
          </a:p>
          <a:p>
            <a:pPr marL="342900" indent="-342900">
              <a:buFont typeface="Arial"/>
              <a:buChar char="•"/>
            </a:pPr>
            <a:endParaRPr lang="pt-BR" sz="21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2045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033B045-4489-0231-EE88-C9350CBDB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038822" cy="46593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8600" indent="-228600"/>
            <a:r>
              <a:rPr lang="pt-BR" sz="2100" dirty="0">
                <a:ea typeface="Calibri"/>
                <a:cs typeface="Calibri"/>
              </a:rPr>
              <a:t>Aplicações: Detecção de anomalias (indústria)</a:t>
            </a:r>
            <a:endParaRPr lang="pt-BR" dirty="0">
              <a:ea typeface="Calibri"/>
              <a:cs typeface="Calibri"/>
            </a:endParaRPr>
          </a:p>
        </p:txBody>
      </p:sp>
      <p:pic>
        <p:nvPicPr>
          <p:cNvPr id="4" name="Imagem 3" descr="Falhas em motores elétricos: saiba quais são as principais.">
            <a:extLst>
              <a:ext uri="{FF2B5EF4-FFF2-40B4-BE49-F238E27FC236}">
                <a16:creationId xmlns:a16="http://schemas.microsoft.com/office/drawing/2014/main" id="{91BC3B7C-C301-C6FB-02F9-60A5EDEF1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3268" y="1822495"/>
            <a:ext cx="7620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915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033B045-4489-0231-EE88-C9350CBDB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038822" cy="46593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8600" indent="-228600"/>
            <a:r>
              <a:rPr lang="pt-BR" sz="2100" dirty="0">
                <a:ea typeface="Calibri"/>
                <a:cs typeface="Calibri"/>
              </a:rPr>
              <a:t>Aplicações: detecção de roncos e choros </a:t>
            </a:r>
            <a:endParaRPr lang="pt-BR" dirty="0">
              <a:ea typeface="Calibri"/>
              <a:cs typeface="Calibri"/>
            </a:endParaRPr>
          </a:p>
        </p:txBody>
      </p:sp>
      <p:pic>
        <p:nvPicPr>
          <p:cNvPr id="5" name="Imagem 4" descr="Existe cirurgia para o ronco? - Rinoclínica">
            <a:extLst>
              <a:ext uri="{FF2B5EF4-FFF2-40B4-BE49-F238E27FC236}">
                <a16:creationId xmlns:a16="http://schemas.microsoft.com/office/drawing/2014/main" id="{FBD5927C-2418-A870-243D-F2FD1DB0E2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486" y="2520033"/>
            <a:ext cx="4749085" cy="2858976"/>
          </a:xfrm>
          <a:prstGeom prst="rect">
            <a:avLst/>
          </a:prstGeom>
        </p:spPr>
      </p:pic>
      <p:pic>
        <p:nvPicPr>
          <p:cNvPr id="10" name="Imagem 9" descr="Choro de bebê: identificando e interpretando os diferentes tipos">
            <a:extLst>
              <a:ext uri="{FF2B5EF4-FFF2-40B4-BE49-F238E27FC236}">
                <a16:creationId xmlns:a16="http://schemas.microsoft.com/office/drawing/2014/main" id="{EBD8A59C-9383-68F0-9A4F-E47CD5776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7999" y="2718128"/>
            <a:ext cx="3752492" cy="247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535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033B045-4489-0231-EE88-C9350CBDB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66800"/>
            <a:ext cx="9038822" cy="46593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8600" indent="-228600"/>
            <a:r>
              <a:rPr lang="pt-BR" sz="2100">
                <a:ea typeface="Calibri"/>
                <a:cs typeface="Calibri"/>
              </a:rPr>
              <a:t>Desafios:</a:t>
            </a:r>
            <a:endParaRPr lang="pt-BR">
              <a:ea typeface="Calibri"/>
              <a:cs typeface="Calibri"/>
            </a:endParaRPr>
          </a:p>
          <a:p>
            <a:pPr marL="228600" indent="-228600"/>
            <a:r>
              <a:rPr lang="pt-BR" sz="2100">
                <a:ea typeface="Calibri"/>
                <a:cs typeface="Calibri"/>
              </a:rPr>
              <a:t>Banda e latência;</a:t>
            </a:r>
          </a:p>
          <a:p>
            <a:pPr marL="228600" indent="-228600"/>
            <a:r>
              <a:rPr lang="pt-BR" sz="2100">
                <a:ea typeface="Calibri"/>
                <a:cs typeface="Calibri"/>
              </a:rPr>
              <a:t>Precisão e personalização;</a:t>
            </a:r>
            <a:endParaRPr lang="pt-BR" sz="2100" dirty="0">
              <a:ea typeface="Calibri"/>
              <a:cs typeface="Calibri"/>
            </a:endParaRPr>
          </a:p>
          <a:p>
            <a:pPr marL="228600" indent="-228600"/>
            <a:r>
              <a:rPr lang="pt-BR" sz="2100">
                <a:ea typeface="Calibri"/>
                <a:cs typeface="Calibri"/>
              </a:rPr>
              <a:t>Segurança e privacidade;</a:t>
            </a:r>
            <a:endParaRPr lang="pt-BR" sz="2100" dirty="0">
              <a:ea typeface="Calibri"/>
              <a:cs typeface="Calibri"/>
            </a:endParaRPr>
          </a:p>
          <a:p>
            <a:pPr marL="228600" indent="-228600"/>
            <a:r>
              <a:rPr lang="pt-BR" sz="2100" dirty="0">
                <a:ea typeface="Calibri"/>
                <a:cs typeface="Calibri"/>
              </a:rPr>
              <a:t>Bateria e memória.</a:t>
            </a:r>
          </a:p>
        </p:txBody>
      </p:sp>
    </p:spTree>
    <p:extLst>
      <p:ext uri="{BB962C8B-B14F-4D97-AF65-F5344CB8AC3E}">
        <p14:creationId xmlns:p14="http://schemas.microsoft.com/office/powerpoint/2010/main" val="2017533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4" name="Espaço Reservado para Conteúdo 3" descr="Gráfico&#10;&#10;Descrição gerada automaticamente">
            <a:extLst>
              <a:ext uri="{FF2B5EF4-FFF2-40B4-BE49-F238E27FC236}">
                <a16:creationId xmlns:a16="http://schemas.microsoft.com/office/drawing/2014/main" id="{38A9EED1-B5BC-2318-4247-31F032D263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09675" y="1808270"/>
            <a:ext cx="9038822" cy="3652675"/>
          </a:xfrm>
        </p:spPr>
      </p:pic>
    </p:spTree>
    <p:extLst>
      <p:ext uri="{BB962C8B-B14F-4D97-AF65-F5344CB8AC3E}">
        <p14:creationId xmlns:p14="http://schemas.microsoft.com/office/powerpoint/2010/main" val="3417404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60E35055-92AF-42EA-CBED-E1A00E49E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8175" y="1471806"/>
            <a:ext cx="10439399" cy="4112297"/>
          </a:xfrm>
        </p:spPr>
      </p:pic>
    </p:spTree>
    <p:extLst>
      <p:ext uri="{BB962C8B-B14F-4D97-AF65-F5344CB8AC3E}">
        <p14:creationId xmlns:p14="http://schemas.microsoft.com/office/powerpoint/2010/main" val="136001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9B89C-3183-4D52-981A-62798DDF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3092"/>
            <a:ext cx="6559285" cy="762000"/>
          </a:xfrm>
        </p:spPr>
        <p:txBody>
          <a:bodyPr>
            <a:normAutofit/>
          </a:bodyPr>
          <a:lstStyle/>
          <a:p>
            <a:r>
              <a:rPr lang="pt-BR" dirty="0"/>
              <a:t>Identificação de palavras chave</a:t>
            </a:r>
          </a:p>
        </p:txBody>
      </p:sp>
      <p:sp>
        <p:nvSpPr>
          <p:cNvPr id="3" name="AutoShape 2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0166B4DD-D72A-4A54-94A7-2C3813383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94400" y="33274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AutoShape 4" descr="An example of graph signal reconstruction over wireless sensor network. |  Download Scientific Diagram">
            <a:extLst>
              <a:ext uri="{FF2B5EF4-FFF2-40B4-BE49-F238E27FC236}">
                <a16:creationId xmlns:a16="http://schemas.microsoft.com/office/drawing/2014/main" id="{14C2B67D-81A1-457E-A410-FE4350A3CC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pPr defTabSz="609630"/>
            <a:endParaRPr lang="pt-BR" sz="12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Espaço Reservado para Conteúdo 5" descr="Uma imagem contendo Ícone&#10;&#10;Descrição gerada automaticamente">
            <a:extLst>
              <a:ext uri="{FF2B5EF4-FFF2-40B4-BE49-F238E27FC236}">
                <a16:creationId xmlns:a16="http://schemas.microsoft.com/office/drawing/2014/main" id="{4FC1AB43-8B89-57A4-B783-CCF53A5ABB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71487" y="1565334"/>
            <a:ext cx="9998868" cy="4210989"/>
          </a:xfrm>
        </p:spPr>
      </p:pic>
    </p:spTree>
    <p:extLst>
      <p:ext uri="{BB962C8B-B14F-4D97-AF65-F5344CB8AC3E}">
        <p14:creationId xmlns:p14="http://schemas.microsoft.com/office/powerpoint/2010/main" val="1712110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Pós Modelo 1" id="{1890BCC5-262A-4203-9447-FAC66B7F6DAC}" vid="{D23E53B5-32D4-4E89-8BD3-27CFCC7177E3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15854</TotalTime>
  <Words>29</Words>
  <Application>Microsoft Office PowerPoint</Application>
  <PresentationFormat>Widescreen</PresentationFormat>
  <Paragraphs>6</Paragraphs>
  <Slides>33</Slides>
  <Notes>33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slides</vt:lpstr>
      </vt:variant>
      <vt:variant>
        <vt:i4>33</vt:i4>
      </vt:variant>
    </vt:vector>
  </HeadingPairs>
  <TitlesOfParts>
    <vt:vector size="35" baseType="lpstr">
      <vt:lpstr>Tema do Office</vt:lpstr>
      <vt:lpstr>1_Tema do Office</vt:lpstr>
      <vt:lpstr>TP557 - Tópicos avançados em IoT e Machine Learning: 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  <vt:lpstr>Identificação de palavras chave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samuel BM</cp:lastModifiedBy>
  <cp:revision>2682</cp:revision>
  <dcterms:created xsi:type="dcterms:W3CDTF">2020-01-20T13:50:05Z</dcterms:created>
  <dcterms:modified xsi:type="dcterms:W3CDTF">2023-11-08T13:50:47Z</dcterms:modified>
</cp:coreProperties>
</file>

<file path=docProps/thumbnail.jpeg>
</file>